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864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الدرس العاشر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1124712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5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قانون اللاتكافؤ</a:t>
            </a:r>
          </a:p>
          <a:p>
            <a:pPr algn="ctr" rtl="1">
              <a:spcBef>
                <a:spcPts val="1200"/>
              </a:spcBef>
            </a:pPr>
            <a:r>
              <a:rPr sz="2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يكسب الضعيف دائماً في نهاية المطاف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4206240"/>
            <a:ext cx="9418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إطار نظري لفهم كيف تنهار الإمبراطوريات أمام خصوم أصغر — وتطبيقه على الحرب الدائرة بين القوى الكبرى وإيران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94960" y="5669280"/>
            <a:ext cx="13716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الدرس ١٠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F25E1-ACB6-2A37-CD1D-0CAC538388F7}"/>
              </a:ext>
            </a:extLst>
          </p:cNvPr>
          <p:cNvSpPr txBox="1"/>
          <p:nvPr/>
        </p:nvSpPr>
        <p:spPr>
          <a:xfrm>
            <a:off x="-738130" y="9364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en-OM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961120" y="137160"/>
            <a:ext cx="2743200" cy="41148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الطرف الأقوى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"/>
            <a:ext cx="82296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الإمبراطورية الأمريكية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48400" y="640080"/>
            <a:ext cx="5486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 dirty="0" err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نقاط</a:t>
            </a:r>
            <a:r>
              <a:rPr sz="1400" b="1" dirty="0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1" dirty="0" err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القوة</a:t>
            </a:r>
            <a:endParaRPr sz="1400" b="1" dirty="0">
              <a:solidFill>
                <a:srgbClr val="00695C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7200" y="1005840"/>
            <a:ext cx="11247120" cy="411480"/>
          </a:xfrm>
          <a:prstGeom prst="roundRect">
            <a:avLst/>
          </a:prstGeom>
          <a:solidFill>
            <a:srgbClr val="E0F2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520" y="1033272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التفوق التقني — الأقمار الاصطناعية والطائرات المتطورة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1508760"/>
            <a:ext cx="11247120" cy="411480"/>
          </a:xfrm>
          <a:prstGeom prst="roundRect">
            <a:avLst/>
          </a:prstGeom>
          <a:solidFill>
            <a:srgbClr val="E0F2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520" y="1536192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السيطرة على فضاء المعلومات — الإنترنت والإعلام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011680"/>
            <a:ext cx="11247120" cy="411480"/>
          </a:xfrm>
          <a:prstGeom prst="roundRect">
            <a:avLst/>
          </a:prstGeom>
          <a:solidFill>
            <a:srgbClr val="E0F2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20" y="2039112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الطابعة المالية اللانهائية — الدولار الاحتياطي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48400" y="2560320"/>
            <a:ext cx="5486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نقاط الضعف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2926080"/>
            <a:ext cx="11247120" cy="41148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1520" y="2953512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التقنية تُولّد الكسل والاتكالية وتُضعف الابتكار الميداني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3429000"/>
            <a:ext cx="11247120" cy="41148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1520" y="3456432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الرقابة تُلغي النقد الحقيقي — "تشرب عصيرك الخاص"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3931920"/>
            <a:ext cx="11247120" cy="41148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1520" y="3959352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الرشوة تشتري مرتزقة لا مؤمنين — يخونون عند أول فرصة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4434840"/>
            <a:ext cx="11247120" cy="41148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1520" y="4462272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غياب الإرادة السياسية الشعبية لهذه الحرب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7200" y="4937760"/>
            <a:ext cx="11247120" cy="41148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1520" y="4965192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ضعف القدرة التصنيعية — المصانع نُقلت إلى الصين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7200" y="5440680"/>
            <a:ext cx="11247120" cy="41148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1520" y="5468112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حساسية قصوى من الخسائر البشرية — ذكرى فيتنام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7200" y="5943600"/>
            <a:ext cx="11247120" cy="50292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91440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الهدف: حسم سريع ورخيص. أي تأخير يُعمّق الأزمة.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961120" y="137160"/>
            <a:ext cx="2743200" cy="41148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الطرف الأضعف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"/>
            <a:ext cx="82296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إيران في مواجهة الحصار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640080"/>
            <a:ext cx="5486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نقاط</a:t>
            </a:r>
            <a:r>
              <a:rPr sz="1400" b="1" dirty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1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القوة</a:t>
            </a:r>
            <a:endParaRPr sz="1400" b="1" dirty="0">
              <a:solidFill>
                <a:srgbClr val="1B5E20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7200" y="1005840"/>
            <a:ext cx="11247120" cy="41148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520" y="1033272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الإيمان بالاستشهاد يُلغي الهاجس الأكبر: الخوف من الموت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1508760"/>
            <a:ext cx="11247120" cy="41148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520" y="1536192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التضاريس الجبلية الشاسعة — حصن طبيعي يُعسّر الغزو البري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011680"/>
            <a:ext cx="11247120" cy="41148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20" y="2039112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حضارة فارسية عمرها ٥٠٠٠ عام تمنح الهوية والمعنى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" y="2514600"/>
            <a:ext cx="11247120" cy="41148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1520" y="2542032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مسيّرات رخيصة بمعدل ٥٠٠ يومياً — ميزة اقتصادية ساحقة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96000" y="3063240"/>
            <a:ext cx="5486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E651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نقاط الضعف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3429000"/>
            <a:ext cx="11247120" cy="411480"/>
          </a:xfrm>
          <a:prstGeom prst="roundRect">
            <a:avLst/>
          </a:prstGeom>
          <a:solidFill>
            <a:srgbClr val="FFF3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1520" y="3456432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651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الحماس الديني قد يُفضي إلى إهدار في الموارد — شجاعة بلا استراتيجية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3931920"/>
            <a:ext cx="11247120" cy="411480"/>
          </a:xfrm>
          <a:prstGeom prst="roundRect">
            <a:avLst/>
          </a:prstGeom>
          <a:solidFill>
            <a:srgbClr val="FFF3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1520" y="3959352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651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الجبال قد تتحوّل من حصن إلى سجن في ظل شحّ المياه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4434840"/>
            <a:ext cx="11247120" cy="411480"/>
          </a:xfrm>
          <a:prstGeom prst="roundRect">
            <a:avLst/>
          </a:prstGeom>
          <a:solidFill>
            <a:srgbClr val="FFF3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1520" y="4462272"/>
            <a:ext cx="1069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651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التنوع العرقي — ٥٠٪ فقط فرس، والأقليات مستهدفة بالتسليح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7200" y="5029200"/>
            <a:ext cx="11247120" cy="50292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91440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الهدف: استنزاف مطوّل يُربك الإمبراطورية ويُكسر إرادتها السياسية.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7200" y="5760720"/>
            <a:ext cx="11247120" cy="73152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09728" rIns="457200" rtlCol="0" anchor="ctr"/>
          <a:lstStyle/>
          <a:p>
            <a:pPr algn="ctr" rtl="1"/>
            <a:r>
              <a:rPr sz="13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السؤال المحوري: هل يصبح الطرف المُحاصَر أكثر طاقةً وانفتاحاً وتماسكاً؟ إن كانت الإجابة نعم — فقانون اللاتكافؤ يتنبأ بنتيجة واحدة.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منطق الاستراتيجيتين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حرب الحصار في مواجهة حرب العصابات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القوي يلعب لعبة الحسم السريع.
الضعيف يلعب لعبة الاستنزاف الطويل.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005840" y="337118"/>
            <a:ext cx="3017520" cy="41148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استراتيجية الحصار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9440" y="337118"/>
            <a:ext cx="80467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6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</a:t>
            </a:r>
            <a:r>
              <a:rPr sz="26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6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يفعله</a:t>
            </a:r>
            <a:r>
              <a:rPr sz="26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6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الطرف</a:t>
            </a:r>
            <a:r>
              <a:rPr sz="26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6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الأقوى</a:t>
            </a:r>
            <a:endParaRPr sz="2600" b="1" dirty="0">
              <a:solidFill>
                <a:srgbClr val="2C3E50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4400" y="1022918"/>
            <a:ext cx="10332720" cy="86868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6" name="Oval 5"/>
          <p:cNvSpPr/>
          <p:nvPr/>
        </p:nvSpPr>
        <p:spPr>
          <a:xfrm>
            <a:off x="10332720" y="1205798"/>
            <a:ext cx="457200" cy="457200"/>
          </a:xfrm>
          <a:prstGeom prst="ellipse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187510"/>
            <a:ext cx="896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قطع الرأس — استهداف القيادة والسيطرة لشلّ القدرة على التنظيم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120198"/>
            <a:ext cx="10332720" cy="86868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332720" y="2303078"/>
            <a:ext cx="457200" cy="457200"/>
          </a:xfrm>
          <a:prstGeom prst="ellipse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2284790"/>
            <a:ext cx="896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السيطرة الجوية — قصف البنية التحتية العسكرية والمدنية لإنهاك قدرة الدولة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3217478"/>
            <a:ext cx="10332720" cy="86868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332720" y="3400358"/>
            <a:ext cx="457200" cy="457200"/>
          </a:xfrm>
          <a:prstGeom prst="ellipse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8720" y="3382070"/>
            <a:ext cx="896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تسليح الأقليات الداخلية لإشعال الصراعات من داخل الدولة المستهدفة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4406198"/>
            <a:ext cx="10332720" cy="64008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74320" tIns="109728" rIns="274320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المنطق: اكسر القيادة، أنهك الشعب، فرّق الأقليات — ثم يسقط النظام من تلقائه.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05840" y="5229158"/>
            <a:ext cx="3017520" cy="41148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استراتيجية العصابات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39440" y="5229158"/>
            <a:ext cx="8046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يفعله الطرف الأضعف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4400" y="5777798"/>
            <a:ext cx="10332720" cy="64008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74320" tIns="109728" rIns="274320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الاختباء حين تُنفَّذ الغارات ← ضرب الاقتصاد لا الجيش ← إطالة النزاع حتى تنكسر إرادة الإمبراطورية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استراتيجية العصابات — الكر والفر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914400"/>
            <a:ext cx="10332720" cy="109728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058400" y="1051560"/>
            <a:ext cx="1005840" cy="36576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097280"/>
            <a:ext cx="868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الاختباء</a:t>
            </a:r>
            <a:r>
              <a:rPr sz="14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</a:t>
            </a:r>
            <a:r>
              <a:rPr sz="14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التضاريس</a:t>
            </a:r>
            <a:r>
              <a:rPr sz="14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الوعرة</a:t>
            </a:r>
            <a:r>
              <a:rPr sz="14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</a:t>
            </a:r>
            <a:r>
              <a:rPr sz="14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تُنفَّذ</a:t>
            </a:r>
            <a:r>
              <a:rPr sz="14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الغارات</a:t>
            </a:r>
            <a:r>
              <a:rPr sz="14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4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</a:t>
            </a:r>
            <a:r>
              <a:rPr sz="14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معارك</a:t>
            </a:r>
            <a:r>
              <a:rPr sz="14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مباشرة</a:t>
            </a:r>
            <a:r>
              <a:rPr sz="14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</a:t>
            </a:r>
            <a:r>
              <a:rPr sz="14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الميزان</a:t>
            </a:r>
            <a:r>
              <a:rPr sz="14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يميل</a:t>
            </a:r>
            <a:r>
              <a:rPr sz="1400" b="0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للخصم</a:t>
            </a:r>
            <a:endParaRPr sz="1400" b="0" dirty="0">
              <a:solidFill>
                <a:srgbClr val="EDE7D6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14400" y="2286000"/>
            <a:ext cx="10332720" cy="109728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058400" y="2423160"/>
            <a:ext cx="1005840" cy="36576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2468880"/>
            <a:ext cx="868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ضرب الاقتصاد ليس الجيش — مسيّرات على منشآت الطاقة والمياه الخليجية دون خسائر بشرية مباشرة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3657600"/>
            <a:ext cx="10332720" cy="109728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058400" y="3794760"/>
            <a:ext cx="1005840" cy="36576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3840480"/>
            <a:ext cx="8686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إطالة النزاع حتى تنكسر الإرادة السياسية للطرف الذي لا يريد هذه الحرب أصلاً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5120640"/>
            <a:ext cx="10332720" cy="109728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09728" rIns="457200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هل تنزلق الإمبراطورية إلى غزو بري؟</a:t>
            </a:r>
          </a:p>
          <a:p>
            <a:pPr algn="ctr" rtl="1">
              <a:spcBef>
                <a:spcPts val="800"/>
              </a:spcBef>
            </a:pPr>
            <a:r>
              <a:rPr sz="1300" b="0">
                <a:solidFill>
                  <a:srgbClr val="123A1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إن فعلت، فقد وقعت في الفخ — الجبال لا يمكن احتلالها، والحرب تتحوّل إلى استنزاف لا تملك الإرادة الشعبية لتحمّله.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المفارقة المركزية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الضربة التي تُقوّي خصمها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الاستراتيجية الأمريكية المُصمَّمة لكسر الطرف الأضعف
تُنتج الأثر المعاكس وتُعزّز خصائصه الثلاث.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69364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الأثر المعكوس لكل خطوة أمريكية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772284"/>
            <a:ext cx="5303520" cy="109728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83680" y="1035144"/>
            <a:ext cx="49377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1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استهداف</a:t>
            </a:r>
            <a:r>
              <a:rPr sz="1300" b="1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1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القيادة</a:t>
            </a:r>
            <a:r>
              <a:rPr sz="1300" b="1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1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وتصفية</a:t>
            </a:r>
            <a:r>
              <a:rPr sz="1300" b="1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1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النخب</a:t>
            </a:r>
            <a:endParaRPr sz="1300" b="1" dirty="0">
              <a:solidFill>
                <a:srgbClr val="1565C0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69280" y="1000884"/>
            <a:ext cx="640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E651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←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772284"/>
            <a:ext cx="5029200" cy="109728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080" y="1024348"/>
            <a:ext cx="46634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حلّ</a:t>
            </a:r>
            <a:r>
              <a:rPr sz="1300" b="0" dirty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مشكلة</a:t>
            </a:r>
            <a:r>
              <a:rPr sz="1300" b="0" dirty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فائض</a:t>
            </a:r>
            <a:r>
              <a:rPr sz="1300" b="0" dirty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النخب</a:t>
            </a:r>
            <a:r>
              <a:rPr sz="1300" b="0" dirty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300" b="0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قيادة</a:t>
            </a:r>
            <a:r>
              <a:rPr sz="1300" b="0" dirty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أنحف</a:t>
            </a:r>
            <a:r>
              <a:rPr sz="1300" b="0" dirty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وأكثر</a:t>
            </a:r>
            <a:r>
              <a:rPr sz="1300" b="0" dirty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جدارة</a:t>
            </a:r>
            <a:r>
              <a:rPr sz="1300" b="0" dirty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وتفانياً</a:t>
            </a:r>
            <a:r>
              <a:rPr sz="1300" b="0" dirty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تتقدم</a:t>
            </a:r>
            <a:r>
              <a:rPr sz="1300" b="0" dirty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للأمام</a:t>
            </a:r>
            <a:endParaRPr sz="1300" b="0" dirty="0">
              <a:solidFill>
                <a:srgbClr val="1B5E20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400800" y="2143884"/>
            <a:ext cx="5303520" cy="109728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83680" y="2406744"/>
            <a:ext cx="49377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قصف المدن والبنية التحتية المدنية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9280" y="2372484"/>
            <a:ext cx="640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E651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←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" y="2143884"/>
            <a:ext cx="5029200" cy="109728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0080" y="2395948"/>
            <a:ext cx="46634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توحيد الريف الديني مع المدينة العلمانية — عدو مشترك يُلغي التوترات ويصنع تماسكاً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0" y="3515484"/>
            <a:ext cx="5303520" cy="109728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83680" y="3778344"/>
            <a:ext cx="49377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تسليح الأقليات الكردية والبلوشية والأذرية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69280" y="3744084"/>
            <a:ext cx="640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E651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←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3515484"/>
            <a:ext cx="5029200" cy="109728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0080" y="3767548"/>
            <a:ext cx="46634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إيقاظ النزعة القومية الفارسية النائمة — الهوية الحضارية تُعبّئ للدفاع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4887084"/>
            <a:ext cx="11247120" cy="914400"/>
          </a:xfrm>
          <a:prstGeom prst="roundRect">
            <a:avLst/>
          </a:prstGeom>
          <a:solidFill>
            <a:srgbClr val="FFF3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1300" b="0">
                <a:solidFill>
                  <a:srgbClr val="E651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هذه الاستراتيجية نجحت في ليبيا وسوريا حيث كانت الدول هشّة البناء. في إيران، حيث الحضارة الفارسية راسخة وعمرها ٥٠٠٠ عام، يُفرز الضغط طاقةً وانفتاحاً وتماسكاً بدلاً من الانهيار.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7200" y="5984364"/>
            <a:ext cx="11247120" cy="64008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09728" rIns="457200" rtlCol="0" anchor="ctr"/>
          <a:lstStyle/>
          <a:p>
            <a:pPr algn="ctr" rtl="1"/>
            <a:r>
              <a:rPr sz="12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لا تُراجع الإمبراطورية استراتيجيتها؟ العمى الاستراتيجي + الاضطرار للحسم السريع = المضي في الخطة المعطوبة.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وراء نظرية اللعبة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العملة الحقيقية للسلطة — الوعي الإنساني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إذا كان المحاربون يُقاتلون لأسباب دينية أو أيديولوجية —
فهل لا تزال نظرية اللعبة قادرة على تفسير ما يجري؟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اللعبة الأعمق — خارج المادة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097280"/>
            <a:ext cx="10332720" cy="18288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نفترض في معظم تحليلاتنا أن اللاعبين يُريدون موارد: أرض أو نفط أو مال أو قوة.</a:t>
            </a:r>
          </a:p>
          <a:p>
            <a:pPr algn="ctr" rtl="1">
              <a:spcBef>
                <a:spcPts val="1200"/>
              </a:spcBef>
            </a:pPr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لكن الوقود الحقيقي للطاقة والانفتاح والتماسك ليس مادياً — بل معنوي.</a:t>
            </a:r>
          </a:p>
          <a:p>
            <a:pPr algn="ctr" rtl="1">
              <a:spcBef>
                <a:spcPts val="800"/>
              </a:spcBef>
            </a:pPr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يُقاتل من أجل بقاء حضارته وصون هويته وحماية أبنائه يمتلك طاقة لا يوفّرها أجر المرتزق ولا برودة الحسابات الاستراتيجية.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3200400"/>
            <a:ext cx="10332720" cy="13716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الوعي الجماعي — أي ما يُؤمن به الناس وما يستحقونه من التضحية —</a:t>
            </a:r>
          </a:p>
          <a:p>
            <a:pPr algn="ctr" rtl="1">
              <a:spcBef>
                <a:spcPts val="800"/>
              </a:spcBef>
            </a:pPr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هو الذي يُحدد نتيجة الصراعات الطويلة أكثر مما يُحددها ميزان الدبابات والطائرات.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4846320"/>
            <a:ext cx="10332720" cy="13716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لا تُلغيها الدوافع الدينية أو الأيديولوجية —</a:t>
            </a:r>
          </a:p>
          <a:p>
            <a:pPr algn="ctr" rtl="1">
              <a:spcBef>
                <a:spcPts val="1000"/>
              </a:spcBef>
            </a:pPr>
            <a:r>
              <a:rPr sz="1800" b="1">
                <a:solidFill>
                  <a:srgbClr val="123A1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بل تتوسّع لتشملها: الجائزة المطلوبة تختلف، والمنطق ذاته يسري.</a:t>
            </a:r>
          </a:p>
          <a:p>
            <a:pPr algn="ctr" rtl="1">
              <a:spcBef>
                <a:spcPts val="800"/>
              </a:spcBef>
            </a:pPr>
            <a:r>
              <a:rPr sz="1500" b="0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يُقدّر الجائزة الحقيقية للخصم يفهم اللعبة الفعلية.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خلاصة الدرس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المفاهيم الجوهرية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ستتعلمه في هذا الدرس</a:t>
            </a:r>
          </a:p>
        </p:txBody>
      </p:sp>
      <p:sp>
        <p:nvSpPr>
          <p:cNvPr id="4" name="Oval 3"/>
          <p:cNvSpPr/>
          <p:nvPr/>
        </p:nvSpPr>
        <p:spPr>
          <a:xfrm>
            <a:off x="9875520" y="175564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64592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قانون اللاتكافؤ — لماذا لا ينتصر الأقوى</a:t>
            </a:r>
          </a:p>
        </p:txBody>
      </p:sp>
      <p:sp>
        <p:nvSpPr>
          <p:cNvPr id="6" name="Oval 5"/>
          <p:cNvSpPr/>
          <p:nvPr/>
        </p:nvSpPr>
        <p:spPr>
          <a:xfrm>
            <a:off x="9875520" y="257860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46888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أمثلة تاريخية: فارس واليونان والإسكندر وروما</a:t>
            </a:r>
          </a:p>
        </p:txBody>
      </p:sp>
      <p:sp>
        <p:nvSpPr>
          <p:cNvPr id="8" name="Oval 7"/>
          <p:cNvSpPr/>
          <p:nvPr/>
        </p:nvSpPr>
        <p:spPr>
          <a:xfrm>
            <a:off x="9875520" y="34015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329184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أركان الإمبراطورية الثلاثة وكيف تنقلب ضدها</a:t>
            </a:r>
          </a:p>
        </p:txBody>
      </p:sp>
      <p:sp>
        <p:nvSpPr>
          <p:cNvPr id="10" name="Oval 9"/>
          <p:cNvSpPr/>
          <p:nvPr/>
        </p:nvSpPr>
        <p:spPr>
          <a:xfrm>
            <a:off x="9875520" y="422452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411480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مثلث الطاقة-الانفتاح-التماسك كسلاح الضعيف</a:t>
            </a:r>
          </a:p>
        </p:txBody>
      </p:sp>
      <p:sp>
        <p:nvSpPr>
          <p:cNvPr id="12" name="Oval 11"/>
          <p:cNvSpPr/>
          <p:nvPr/>
        </p:nvSpPr>
        <p:spPr>
          <a:xfrm>
            <a:off x="9875520" y="504748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493776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حرب الحصار مقابل حرب العصابات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تعلّمناه اليوم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73152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332720" y="868680"/>
            <a:ext cx="411480" cy="411480"/>
          </a:xfrm>
          <a:prstGeom prst="ellipse">
            <a:avLst/>
          </a:prstGeom>
          <a:solidFill>
            <a:srgbClr val="0069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822960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قانون</a:t>
            </a:r>
            <a:r>
              <a:rPr sz="13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اللاتكافؤ</a:t>
            </a:r>
            <a:r>
              <a:rPr sz="13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مبدأ</a:t>
            </a:r>
            <a:r>
              <a:rPr sz="13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تاريخي</a:t>
            </a:r>
            <a:r>
              <a:rPr sz="13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موثَّق</a:t>
            </a:r>
            <a:r>
              <a:rPr sz="13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: </a:t>
            </a:r>
            <a:r>
              <a:rPr sz="11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</a:t>
            </a:r>
            <a:r>
              <a:rPr sz="11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الفرس</a:t>
            </a:r>
            <a:r>
              <a:rPr sz="11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1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ضد</a:t>
            </a:r>
            <a:r>
              <a:rPr sz="11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1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اليونان</a:t>
            </a:r>
            <a:r>
              <a:rPr sz="11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1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إلى</a:t>
            </a:r>
            <a:r>
              <a:rPr sz="11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1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أمريكا</a:t>
            </a:r>
            <a:r>
              <a:rPr sz="11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1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</a:t>
            </a:r>
            <a:r>
              <a:rPr sz="11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1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فيتنام</a:t>
            </a:r>
            <a:r>
              <a:rPr sz="11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1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التفوق</a:t>
            </a:r>
            <a:r>
              <a:rPr sz="11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1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الساحق</a:t>
            </a:r>
            <a:r>
              <a:rPr sz="11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1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</a:t>
            </a:r>
            <a:r>
              <a:rPr sz="11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1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يضمن</a:t>
            </a:r>
            <a:r>
              <a:rPr sz="11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1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الانتصار</a:t>
            </a:r>
            <a:r>
              <a:rPr sz="11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1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</a:t>
            </a:r>
            <a:r>
              <a:rPr sz="11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1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الصراعات</a:t>
            </a:r>
            <a:r>
              <a:rPr sz="11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10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الممتدة</a:t>
            </a:r>
            <a:r>
              <a:rPr sz="110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60020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332720" y="1737360"/>
            <a:ext cx="411480" cy="411480"/>
          </a:xfrm>
          <a:prstGeom prst="ellipse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1691640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أعمدة الإمبراطورية تنقلب ضدها: </a:t>
            </a:r>
            <a:r>
              <a:rPr sz="11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الكتلة تُولّد لامساواة، والتنظيم يُفرز نخباً طفيلية، والاستعداد للخسارة يُنتج غطرسة وعمى استراتيجياً.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246888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332720" y="2606040"/>
            <a:ext cx="411480" cy="41148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2560320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مثلث الطاقة والانفتاح والتماسك: </a:t>
            </a:r>
            <a:r>
              <a:rPr sz="11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هل يتحول الطرف الأضعف إلى مجتمع يمتلك الخصائص الثلاث؟ من يفعل سيكسب مهما كان حجمه.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3337559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332720" y="3474719"/>
            <a:ext cx="411480" cy="41148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428999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الحسم السريع ضد الاستنزاف الطويل: </a:t>
            </a:r>
            <a:r>
              <a:rPr sz="11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الأقوى مُضطر للتسريع. الأضعف يلعب على الوقت — وكلما طال النزاع زادت ميزته.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420624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332720" y="4343400"/>
            <a:ext cx="411480" cy="411480"/>
          </a:xfrm>
          <a:prstGeom prst="ellipse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4297680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الاستراتيجية الأمريكية تُقوّي خصمها: </a:t>
            </a:r>
            <a:r>
              <a:rPr sz="11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قطع الرأس يُعلّم الجدارة، وقصف المدن يوحّد المجتمع، وتسليح الأقليات يُوقظ القومية.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" y="507492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332720" y="5212080"/>
            <a:ext cx="411480" cy="411480"/>
          </a:xfrm>
          <a:prstGeom prst="ellipse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→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20" y="5166360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تتّسع للدوافع غير المادية: </a:t>
            </a:r>
            <a:r>
              <a:rPr sz="11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الوعي الجماعي والإيمان والهوية تُشكّل الجوائز المطلوبة — من يُقدّرها يفهم اللعبة الفعلية.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1247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نهاية الدرس العاشر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قانون اللاتكافؤ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389120"/>
            <a:ext cx="1124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يكسب الضعيف دائماً في نهاية المطاف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المفارقة الكبرى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القوي يسحق الضعيف — لكن التاريخ يقول العكس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التفوق المادي الساحق لا يُترجم تلقائياً إلى انتصار —
بل كثيراً ما يُصبح عبئاً.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511734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التاريخ يُعاند البديهة — أمثلة متكررة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021927" y="1014654"/>
            <a:ext cx="2651760" cy="3474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433407" y="1151814"/>
            <a:ext cx="1828800" cy="320040"/>
          </a:xfrm>
          <a:prstGeom prst="roundRect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٤٩٠ ق.م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13367" y="1654734"/>
            <a:ext cx="2468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4A148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فارس ضد اليونان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59087" y="2203374"/>
            <a:ext cx="2377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1">
                <a:solidFill>
                  <a:srgbClr val="4A148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13367" y="2569134"/>
            <a:ext cx="2468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أول إمبراطورية عالمية بموارد لا تنضب — خسرت أمام مدن-دول يونانية مرتين متتاليتين</a:t>
            </a:r>
          </a:p>
        </p:txBody>
      </p:sp>
      <p:sp>
        <p:nvSpPr>
          <p:cNvPr id="9" name="Rectangle 8"/>
          <p:cNvSpPr/>
          <p:nvPr/>
        </p:nvSpPr>
        <p:spPr>
          <a:xfrm>
            <a:off x="9113367" y="4397934"/>
            <a:ext cx="2468880" cy="54864"/>
          </a:xfrm>
          <a:prstGeom prst="rect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187287" y="1014654"/>
            <a:ext cx="2651760" cy="3474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598767" y="1151814"/>
            <a:ext cx="1828800" cy="32004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المقدونيون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78727" y="1654734"/>
            <a:ext cx="2468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الإسكندر ضد فارس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24447" y="2203374"/>
            <a:ext cx="2377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78727" y="2569134"/>
            <a:ext cx="2468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جيش قبلي صغير يفتح معظم أوراسيا في عشر سنوات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78727" y="4397934"/>
            <a:ext cx="2468880" cy="54864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352647" y="1014654"/>
            <a:ext cx="2651760" cy="3474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764127" y="1151814"/>
            <a:ext cx="1828800" cy="320040"/>
          </a:xfrm>
          <a:prstGeom prst="roundRect">
            <a:avLst/>
          </a:prstGeom>
          <a:solidFill>
            <a:srgbClr val="0069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روما المبكّرة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44087" y="1654734"/>
            <a:ext cx="2468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شعب قبلي يبني إمبراطورية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89807" y="2203374"/>
            <a:ext cx="2377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↓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44087" y="2569134"/>
            <a:ext cx="2468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مدينة صغيرة في إيطاليا إلى هيمنة على البحر المتوسط كله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444087" y="4397934"/>
            <a:ext cx="2468880" cy="54864"/>
          </a:xfrm>
          <a:prstGeom prst="rect">
            <a:avLst/>
          </a:prstGeom>
          <a:solidFill>
            <a:srgbClr val="0069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18007" y="1014654"/>
            <a:ext cx="2651760" cy="3474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929487" y="1151814"/>
            <a:ext cx="1828800" cy="320040"/>
          </a:xfrm>
          <a:prstGeom prst="round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التاريخ الحديث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9447" y="1654734"/>
            <a:ext cx="2468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فيتنام وأفغانستان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5167" y="2203374"/>
            <a:ext cx="2377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↓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9447" y="2569134"/>
            <a:ext cx="2468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قوى عظمى مجهّزة تكنولوجياً تنسحب مهزومة أمام مقاتلين بإمكانات محدودة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09447" y="4397934"/>
            <a:ext cx="2468880" cy="54864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57200" y="4672254"/>
            <a:ext cx="11247120" cy="13716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قانون اللاتكافؤ لا يقول إن الضعيف يكسب دائماً —</a:t>
            </a:r>
          </a:p>
          <a:p>
            <a:pPr algn="ctr" rtl="1">
              <a:spcBef>
                <a:spcPts val="800"/>
              </a:spcBef>
            </a:pPr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يقول إن الضعيف يملك ميزة هيكلية تتعمّق مع امتداد الصراع.</a:t>
            </a:r>
          </a:p>
          <a:p>
            <a:pPr algn="ctr" rtl="1">
              <a:spcBef>
                <a:spcPts val="600"/>
              </a:spcBef>
            </a:pPr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كلما طال النزاع، كلما انقلبت مزايا الإمبراطورية إلى أعباء.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جدليّة القوة والضعف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أعمدة الإمبراطورية الثلاثة — وكيف تنقلب ضدها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عمود يحمل في بنيته بذرة الانهيار —
تتفتح ببطء مع تراكم الثروة والوقت.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أعمدة الإمبراطورية — الميزة والعيب والنتيجة</a:t>
            </a:r>
          </a:p>
        </p:txBody>
      </p:sp>
      <p:sp>
        <p:nvSpPr>
          <p:cNvPr id="4" name="Rounded Rectangle 3"/>
          <p:cNvSpPr/>
          <p:nvPr/>
        </p:nvSpPr>
        <p:spPr>
          <a:xfrm flipH="1">
            <a:off x="822960" y="640080"/>
            <a:ext cx="2286000" cy="411480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822960" y="658368"/>
            <a:ext cx="228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النتيجة الحتمية</a:t>
            </a:r>
          </a:p>
        </p:txBody>
      </p:sp>
      <p:sp>
        <p:nvSpPr>
          <p:cNvPr id="6" name="Rounded Rectangle 5"/>
          <p:cNvSpPr/>
          <p:nvPr/>
        </p:nvSpPr>
        <p:spPr>
          <a:xfrm flipH="1">
            <a:off x="3200400" y="640080"/>
            <a:ext cx="3108960" cy="411480"/>
          </a:xfrm>
          <a:prstGeom prst="roundRect">
            <a:avLst/>
          </a:prstGeom>
          <a:solidFill>
            <a:srgbClr val="E651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3200400" y="658368"/>
            <a:ext cx="31089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العيب الكامن</a:t>
            </a:r>
          </a:p>
        </p:txBody>
      </p:sp>
      <p:sp>
        <p:nvSpPr>
          <p:cNvPr id="8" name="Rounded Rectangle 7"/>
          <p:cNvSpPr/>
          <p:nvPr/>
        </p:nvSpPr>
        <p:spPr>
          <a:xfrm flipH="1">
            <a:off x="6400800" y="640080"/>
            <a:ext cx="3108960" cy="411480"/>
          </a:xfrm>
          <a:prstGeom prst="roundRect">
            <a:avLst/>
          </a:prstGeom>
          <a:solidFill>
            <a:srgbClr val="0069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6400800" y="658368"/>
            <a:ext cx="31089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الميزة الظاهرة</a:t>
            </a:r>
          </a:p>
        </p:txBody>
      </p:sp>
      <p:sp>
        <p:nvSpPr>
          <p:cNvPr id="10" name="Rounded Rectangle 9"/>
          <p:cNvSpPr/>
          <p:nvPr/>
        </p:nvSpPr>
        <p:spPr>
          <a:xfrm flipH="1">
            <a:off x="9601200" y="640080"/>
            <a:ext cx="2286000" cy="411480"/>
          </a:xfrm>
          <a:prstGeom prst="round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9601200" y="658368"/>
            <a:ext cx="228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العمود</a:t>
            </a:r>
          </a:p>
        </p:txBody>
      </p:sp>
      <p:sp>
        <p:nvSpPr>
          <p:cNvPr id="12" name="Rounded Rectangle 11"/>
          <p:cNvSpPr/>
          <p:nvPr/>
        </p:nvSpPr>
        <p:spPr>
          <a:xfrm flipH="1">
            <a:off x="289560" y="1188720"/>
            <a:ext cx="11612880" cy="1371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9235440" y="1461028"/>
            <a:ext cx="2743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الكتلة</a:t>
            </a:r>
            <a:r>
              <a:rPr sz="14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البشرية</a:t>
            </a:r>
            <a:endParaRPr sz="1400" b="1" dirty="0">
              <a:solidFill>
                <a:srgbClr val="2C3E50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 flipH="1">
            <a:off x="6492240" y="1369588"/>
            <a:ext cx="31089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 dirty="0" err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ملايين</a:t>
            </a:r>
            <a:r>
              <a:rPr sz="1100" b="0" dirty="0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100" b="0" dirty="0" err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الجنود</a:t>
            </a:r>
            <a:r>
              <a:rPr sz="1100" b="0" dirty="0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100" b="0" dirty="0" err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والحلفاء</a:t>
            </a:r>
            <a:r>
              <a:rPr sz="1100" b="0" dirty="0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1100" b="0" dirty="0" err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إمكانية</a:t>
            </a:r>
            <a:r>
              <a:rPr sz="1100" b="0" dirty="0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100" b="0" dirty="0" err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التعافي</a:t>
            </a:r>
            <a:r>
              <a:rPr sz="1100" b="0" dirty="0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من </a:t>
            </a:r>
            <a:r>
              <a:rPr sz="1100" b="0" dirty="0" err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الخسائر</a:t>
            </a:r>
            <a:endParaRPr sz="1100" b="0" dirty="0">
              <a:solidFill>
                <a:srgbClr val="00695C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3291840" y="1369588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E651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التنافس على الموارد يُولّد اللامساواة والديون — الجماهير لا تعبأ بالحروب البعيدة</a:t>
            </a:r>
          </a:p>
        </p:txBody>
      </p:sp>
      <p:sp>
        <p:nvSpPr>
          <p:cNvPr id="16" name="TextBox 15"/>
          <p:cNvSpPr txBox="1"/>
          <p:nvPr/>
        </p:nvSpPr>
        <p:spPr>
          <a:xfrm flipH="1">
            <a:off x="914400" y="1369588"/>
            <a:ext cx="228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شعب متراخٍ ومستاء لا يريد القتال</a:t>
            </a:r>
          </a:p>
        </p:txBody>
      </p:sp>
      <p:sp>
        <p:nvSpPr>
          <p:cNvPr id="17" name="Rounded Rectangle 16"/>
          <p:cNvSpPr/>
          <p:nvPr/>
        </p:nvSpPr>
        <p:spPr>
          <a:xfrm flipH="1">
            <a:off x="289560" y="2743200"/>
            <a:ext cx="11612880" cy="1371600"/>
          </a:xfrm>
          <a:prstGeom prst="roundRect">
            <a:avLst/>
          </a:prstGeom>
          <a:solidFill>
            <a:srgbClr val="F5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 flipH="1">
            <a:off x="9235440" y="3015508"/>
            <a:ext cx="2743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التنظيم والنخبة</a:t>
            </a:r>
          </a:p>
        </p:txBody>
      </p:sp>
      <p:sp>
        <p:nvSpPr>
          <p:cNvPr id="19" name="TextBox 18"/>
          <p:cNvSpPr txBox="1"/>
          <p:nvPr/>
        </p:nvSpPr>
        <p:spPr>
          <a:xfrm flipH="1">
            <a:off x="6492240" y="2924068"/>
            <a:ext cx="31089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بيروقراطية متطورة وتقنية عسكرية متقدمة ونظام هرمي فعّال</a:t>
            </a:r>
          </a:p>
        </p:txBody>
      </p:sp>
      <p:sp>
        <p:nvSpPr>
          <p:cNvPr id="20" name="TextBox 19"/>
          <p:cNvSpPr txBox="1"/>
          <p:nvPr/>
        </p:nvSpPr>
        <p:spPr>
          <a:xfrm flipH="1">
            <a:off x="3291840" y="2924068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E651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النخب تتحول إلى طفيليات ريعية — فائض إنتاج النخب يُولّد صراعات داخلية</a:t>
            </a:r>
          </a:p>
        </p:txBody>
      </p:sp>
      <p:sp>
        <p:nvSpPr>
          <p:cNvPr id="21" name="TextBox 20"/>
          <p:cNvSpPr txBox="1"/>
          <p:nvPr/>
        </p:nvSpPr>
        <p:spPr>
          <a:xfrm flipH="1">
            <a:off x="914400" y="2924068"/>
            <a:ext cx="228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انقسام سياسي وتشرذم نخبوي وجمود استراتيجي</a:t>
            </a:r>
          </a:p>
        </p:txBody>
      </p:sp>
      <p:sp>
        <p:nvSpPr>
          <p:cNvPr id="22" name="Rounded Rectangle 21"/>
          <p:cNvSpPr/>
          <p:nvPr/>
        </p:nvSpPr>
        <p:spPr>
          <a:xfrm flipH="1">
            <a:off x="289560" y="4297680"/>
            <a:ext cx="11612880" cy="1371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3" name="TextBox 22"/>
          <p:cNvSpPr txBox="1"/>
          <p:nvPr/>
        </p:nvSpPr>
        <p:spPr>
          <a:xfrm flipH="1">
            <a:off x="9235440" y="4569988"/>
            <a:ext cx="2743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الاستعداد للخسارة</a:t>
            </a:r>
          </a:p>
        </p:txBody>
      </p:sp>
      <p:sp>
        <p:nvSpPr>
          <p:cNvPr id="24" name="TextBox 23"/>
          <p:cNvSpPr txBox="1"/>
          <p:nvPr/>
        </p:nvSpPr>
        <p:spPr>
          <a:xfrm flipH="1">
            <a:off x="6492240" y="4478548"/>
            <a:ext cx="31089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الموارد اللانهائية تتيح الهزيمة والعودة مجدداً بقوة أكبر</a:t>
            </a:r>
          </a:p>
        </p:txBody>
      </p:sp>
      <p:sp>
        <p:nvSpPr>
          <p:cNvPr id="25" name="TextBox 24"/>
          <p:cNvSpPr txBox="1"/>
          <p:nvPr/>
        </p:nvSpPr>
        <p:spPr>
          <a:xfrm flipH="1">
            <a:off x="3291840" y="4478548"/>
            <a:ext cx="31089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E651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غياب العواقب يُلغي الحافز للتعلم — الغطرسة تنمو والأخطاء تتكرر</a:t>
            </a:r>
          </a:p>
        </p:txBody>
      </p:sp>
      <p:sp>
        <p:nvSpPr>
          <p:cNvPr id="26" name="TextBox 25"/>
          <p:cNvSpPr txBox="1"/>
          <p:nvPr/>
        </p:nvSpPr>
        <p:spPr>
          <a:xfrm flipH="1">
            <a:off x="914400" y="4478548"/>
            <a:ext cx="228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العماء الاستراتيجي — قيادة تعيد نفس الأخطاء وترفض الاعتراف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57200" y="5852160"/>
            <a:ext cx="11247120" cy="64008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09728" rIns="457200" rtlCol="0" anchor="ctr"/>
          <a:lstStyle/>
          <a:p>
            <a:pPr algn="ctr" rtl="1"/>
            <a:r>
              <a:rPr sz="13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الإمبراطورية تسقط لأن كل ميزة تحمل عيباً مقابلاً — والوقت يكبّر العيوب ويُقلّص المزايا حتى ينقلب الميزان.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المثلث الحاسم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الطاقة والانفتاح والتماسك — سلاح الضعيف الوحيد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 خصائص تُمكّن الطرف الأضعف من كسر التوقعات.
وهي ذات الخصائص التي افتقدتها الإمبراطوريات وقت سقوطها.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3434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مثلث القوة الحقيقية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937260"/>
            <a:ext cx="3474720" cy="292608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9570567" y="1074420"/>
            <a:ext cx="548640" cy="548640"/>
          </a:xfrm>
          <a:prstGeom prst="ellipse">
            <a:avLst/>
          </a:prstGeom>
          <a:solidFill>
            <a:srgbClr val="1B5E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98967" y="1760220"/>
            <a:ext cx="32918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1">
                <a:solidFill>
                  <a:srgbClr val="1B5E2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الطاقة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44687" y="2217420"/>
            <a:ext cx="3200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الدافع الحقيقي للقتال. مَن يُدافع عن حضارته وعائلته وهويته يقاتل بطريقة مختلفة كلياً عمّن يُنفّذ أوامر حكومة لم يختر حربها.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8487" y="937260"/>
            <a:ext cx="3474720" cy="2926080"/>
          </a:xfrm>
          <a:prstGeom prst="roundRect">
            <a:avLst/>
          </a:prstGeom>
          <a:solidFill>
            <a:srgbClr val="E0F2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5821527" y="1074420"/>
            <a:ext cx="548640" cy="548640"/>
          </a:xfrm>
          <a:prstGeom prst="ellipse">
            <a:avLst/>
          </a:prstGeom>
          <a:solidFill>
            <a:srgbClr val="0069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49927" y="1760220"/>
            <a:ext cx="32918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الانفتاح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95647" y="2217420"/>
            <a:ext cx="3200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القدرة على الاعتراف بالأخطاء والتعلم منها والابتكار في الميدان. الإمبراطورية تتصلب — الطرف الأضعف المضطر للبقاء يتكيّف.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9447" y="937260"/>
            <a:ext cx="3474720" cy="2926080"/>
          </a:xfrm>
          <a:prstGeom prst="roundRect">
            <a:avLst/>
          </a:prstGeom>
          <a:solidFill>
            <a:srgbClr val="F3E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072487" y="1074420"/>
            <a:ext cx="548640" cy="548640"/>
          </a:xfrm>
          <a:prstGeom prst="ellipse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0887" y="1760220"/>
            <a:ext cx="32918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1">
                <a:solidFill>
                  <a:srgbClr val="4A148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التماسك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6607" y="2217420"/>
            <a:ext cx="3200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وحدة الصف خلف هدف مشترك. الإمبراطورية تتصارع فيها فصائلها النخبوية — الطرف الأضعف تحت الضغط الوجودي يلتحم.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137660"/>
            <a:ext cx="11247120" cy="22860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14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السؤال الاختباري لأي صراع بين طرفين غير متكافئين:</a:t>
            </a:r>
          </a:p>
          <a:p>
            <a:pPr algn="ctr" rtl="1">
              <a:spcBef>
                <a:spcPts val="1200"/>
              </a:spcBef>
            </a:pPr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هل يتحوّل الطرف الأضعف إلى مجتمع أكثر طاقةً وانفتاحاً وتماسكاً مع امتداد الصراع؟</a:t>
            </a:r>
          </a:p>
          <a:p>
            <a:pPr algn="ctr" rtl="1">
              <a:spcBef>
                <a:spcPts val="800"/>
              </a:spcBef>
            </a:pPr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إن كانت الإجابة نعم، فإن الإمبراطورية في طريقها للخسارة</a:t>
            </a:r>
          </a:p>
          <a:p>
            <a:pPr algn="ctr" rtl="1">
              <a:spcBef>
                <a:spcPts val="400"/>
              </a:spcBef>
            </a:pPr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مهما بدت قوتها ساحقة.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تطبيق على الصراع الراهن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القوى والضعف لكل طرف — تحليل بالمقارنة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قانون اللاتكافؤ يُقيّم الأطراف لا بالحجم والموارد —
بل بمدى توافر الطاقة والانفتاح والتماسك.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1338</Words>
  <Application>Microsoft Macintosh PowerPoint</Application>
  <PresentationFormat>Widescreen</PresentationFormat>
  <Paragraphs>184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Amiri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Talib Al Abri</cp:lastModifiedBy>
  <cp:revision>4</cp:revision>
  <dcterms:created xsi:type="dcterms:W3CDTF">2013-01-27T09:14:16Z</dcterms:created>
  <dcterms:modified xsi:type="dcterms:W3CDTF">2026-03-13T18:33:38Z</dcterms:modified>
  <cp:category/>
</cp:coreProperties>
</file>